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828" r:id="rId1"/>
  </p:sldMasterIdLst>
  <p:notesMasterIdLst>
    <p:notesMasterId r:id="rId23"/>
  </p:notes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4" r:id="rId19"/>
    <p:sldId id="275" r:id="rId20"/>
    <p:sldId id="276" r:id="rId21"/>
    <p:sldId id="270" r:id="rId2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1164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8DC445-F682-41F7-8FDB-0FFFD833DEEC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4BE68-258E-419E-9563-BB65E04EC60B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4BE68-258E-419E-9563-BB65E04EC60B}" type="slidenum">
              <a:rPr lang="id-ID" smtClean="0"/>
              <a:pPr/>
              <a:t>10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0906177-9DCA-4FD4-B222-328E134D5F82}" type="datetimeFigureOut">
              <a:rPr lang="id-ID" smtClean="0"/>
              <a:pPr/>
              <a:t>19/02/2014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FAFBABD-265F-4458-B12D-6091C5BD7F23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 descr="C:\Users\DELL\Downloads\viva\2616906744_a238697a95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skripsi\Gemma\desain pp 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087" y="-36067"/>
            <a:ext cx="9192088" cy="6894067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544" y="2132856"/>
            <a:ext cx="8062912" cy="1470025"/>
          </a:xfrm>
        </p:spPr>
        <p:txBody>
          <a:bodyPr>
            <a:normAutofit/>
          </a:bodyPr>
          <a:lstStyle/>
          <a:p>
            <a:r>
              <a:rPr lang="id-ID" dirty="0" smtClean="0"/>
              <a:t>ANALISA SEMIOTIKA LOGO viva.co.id 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544" y="3645024"/>
            <a:ext cx="8062912" cy="1752600"/>
          </a:xfrm>
        </p:spPr>
        <p:txBody>
          <a:bodyPr>
            <a:normAutofit/>
          </a:bodyPr>
          <a:lstStyle/>
          <a:p>
            <a:r>
              <a:rPr lang="id-ID" dirty="0" smtClean="0"/>
              <a:t>Dipresentasikan oleh :</a:t>
            </a:r>
          </a:p>
          <a:p>
            <a:r>
              <a:rPr lang="id-ID" dirty="0" smtClean="0"/>
              <a:t>Gemma Irryandi</a:t>
            </a:r>
          </a:p>
          <a:p>
            <a:r>
              <a:rPr lang="id-ID" dirty="0" smtClean="0"/>
              <a:t>2005-41-459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89808"/>
            <a:ext cx="8229600" cy="1399032"/>
          </a:xfrm>
        </p:spPr>
        <p:txBody>
          <a:bodyPr/>
          <a:lstStyle/>
          <a:p>
            <a:r>
              <a:rPr lang="id-ID" dirty="0" smtClean="0">
                <a:solidFill>
                  <a:schemeClr val="accent1"/>
                </a:solidFill>
              </a:rPr>
              <a:t>A. Latar Belakang Permasalahan</a:t>
            </a:r>
            <a:endParaRPr lang="id-ID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572000"/>
          </a:xfrm>
        </p:spPr>
        <p:txBody>
          <a:bodyPr>
            <a:normAutofit/>
          </a:bodyPr>
          <a:lstStyle/>
          <a:p>
            <a:r>
              <a:rPr lang="id-ID" sz="2800" dirty="0" smtClean="0"/>
              <a:t>Keberadaan logo sebagai identitas sebuah media / perusahaan</a:t>
            </a:r>
          </a:p>
          <a:p>
            <a:r>
              <a:rPr lang="id-ID" sz="2800" dirty="0" smtClean="0"/>
              <a:t>Perencanaan yang baik untuk merancang sebuah logo</a:t>
            </a:r>
          </a:p>
          <a:p>
            <a:r>
              <a:rPr lang="id-ID" sz="2800" dirty="0" smtClean="0"/>
              <a:t>Pertengahan Tahun 2012 media online vivanews.com berubah menjadi viva.co.id</a:t>
            </a:r>
          </a:p>
          <a:p>
            <a:r>
              <a:rPr lang="id-ID" sz="2800" dirty="0" smtClean="0"/>
              <a:t>Perubahan itu dilatar belakangi karena perkembangan media vivanews itu sendiri </a:t>
            </a:r>
          </a:p>
          <a:p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B. Pembatasan Masalah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Proses pemaknaan dibalik simbol pada tampilan sebuah logo viva.co.id</a:t>
            </a:r>
          </a:p>
          <a:p>
            <a:r>
              <a:rPr lang="id-ID" dirty="0" smtClean="0"/>
              <a:t>Penelitian ini berfokus pada gambar, warna, teks. Menggunakan analisis Semiologi Charles Sanders Pierce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C. Rumusan Permasalahan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Bagaimana makna yang terkandung dibalik simbol, gambar, dan teks pada tampilan sebuah logo viva.co.id</a:t>
            </a:r>
          </a:p>
          <a:p>
            <a:r>
              <a:rPr lang="id-ID" dirty="0" smtClean="0"/>
              <a:t>Mengetahui dan mengkonstruksi pemaknaan elemen-elemen yang terdapat di logo viva.co.id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D. Tujuan Penelitian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1546192"/>
          </a:xfrm>
        </p:spPr>
        <p:txBody>
          <a:bodyPr/>
          <a:lstStyle/>
          <a:p>
            <a:r>
              <a:rPr lang="id-ID" dirty="0" smtClean="0"/>
              <a:t>Untuk mengetahui bagaimana makna simbolik yang terkandung dibalik sebuah logo viva.co.id</a:t>
            </a:r>
            <a:endParaRPr lang="id-ID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9552" y="2636912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42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E</a:t>
            </a:r>
            <a:r>
              <a:rPr kumimoji="0" lang="id-ID" sz="4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 Kegunaan</a:t>
            </a:r>
            <a:r>
              <a:rPr kumimoji="0" lang="id-ID" sz="4200" b="0" i="0" u="none" strike="noStrike" kern="1200" cap="none" spc="0" normalizeH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Penelitian</a:t>
            </a:r>
            <a:endParaRPr kumimoji="0" lang="id-ID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95536" y="3789040"/>
            <a:ext cx="8229600" cy="3068960"/>
          </a:xfrm>
          <a:prstGeom prst="rect">
            <a:avLst/>
          </a:prstGeom>
        </p:spPr>
        <p:txBody>
          <a:bodyPr vert="horz" anchor="t">
            <a:normAutofit fontScale="85000" lnSpcReduction="1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id-ID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Kegunaan Teoritis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id-ID" sz="3000" dirty="0"/>
              <a:t>	</a:t>
            </a:r>
            <a:r>
              <a:rPr lang="id-ID" sz="3000" dirty="0" smtClean="0"/>
              <a:t>Dapat memperkaya konsep atau teori yang menyokong perkembangan ilmu komunikasi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lang="id-ID" sz="3000" dirty="0" smtClean="0"/>
              <a:t>Kegunaan Praktis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id-ID" sz="3000" dirty="0"/>
              <a:t>	</a:t>
            </a:r>
            <a:r>
              <a:rPr lang="id-ID" sz="3000" dirty="0" smtClean="0"/>
              <a:t>Dapat memberikan masukan yang berguna mengenai makna yang dibentuk oleh sebuah logo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endParaRPr kumimoji="0" lang="id-ID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Kajian Pustaka dan Kerangka Pemikiran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d-ID" dirty="0" smtClean="0"/>
              <a:t>Penelitian sebelumnya yang diteliti oleh saudari Niken Sukmo Jati Putri dengan Judul “ Pemaknaan Logo Baru Starbucks Coffee”</a:t>
            </a:r>
          </a:p>
          <a:p>
            <a:r>
              <a:rPr lang="id-ID" dirty="0" smtClean="0"/>
              <a:t>Tinjauan Literatur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Komunikasi Sebagai Proses Simbolik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Semiotika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Makna Tanda Dalam Komunikasi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Komunikasi Non Verbal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Hakekat, tujuan, &amp; defenisi periklanan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Konstruksi Realitas dalam Periklanan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Sejarah Logo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Elemen Utama Pembuatan Logo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Warna Dalam Logo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Tipografi Dalam Logo</a:t>
            </a:r>
          </a:p>
          <a:p>
            <a:pPr marL="578358" indent="-514350">
              <a:buFont typeface="Arial" pitchFamily="34" charset="0"/>
              <a:buChar char="•"/>
            </a:pPr>
            <a:r>
              <a:rPr lang="id-ID" dirty="0" smtClean="0"/>
              <a:t>Jenis dan Tipe Logo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AutoShape 141"/>
          <p:cNvSpPr>
            <a:spLocks noChangeShapeType="1"/>
          </p:cNvSpPr>
          <p:nvPr/>
        </p:nvSpPr>
        <p:spPr bwMode="auto">
          <a:xfrm>
            <a:off x="4355976" y="1988840"/>
            <a:ext cx="0" cy="4603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8" name="AutoShape 141"/>
          <p:cNvSpPr>
            <a:spLocks noChangeShapeType="1"/>
          </p:cNvSpPr>
          <p:nvPr/>
        </p:nvSpPr>
        <p:spPr bwMode="auto">
          <a:xfrm>
            <a:off x="4342258" y="5416897"/>
            <a:ext cx="0" cy="4603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4" name="AutoShape 141"/>
          <p:cNvSpPr>
            <a:spLocks noChangeShapeType="1"/>
          </p:cNvSpPr>
          <p:nvPr/>
        </p:nvSpPr>
        <p:spPr bwMode="auto">
          <a:xfrm>
            <a:off x="4342258" y="1340768"/>
            <a:ext cx="0" cy="4603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3" name="AutoShape 141"/>
          <p:cNvSpPr>
            <a:spLocks noChangeShapeType="1"/>
          </p:cNvSpPr>
          <p:nvPr/>
        </p:nvSpPr>
        <p:spPr bwMode="auto">
          <a:xfrm>
            <a:off x="4342258" y="4336777"/>
            <a:ext cx="0" cy="4603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53" name="Rectangle 105"/>
          <p:cNvSpPr>
            <a:spLocks noChangeArrowheads="1"/>
          </p:cNvSpPr>
          <p:nvPr/>
        </p:nvSpPr>
        <p:spPr bwMode="auto">
          <a:xfrm>
            <a:off x="227013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d-ID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4" name="Rectangle 10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730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0413" algn="l"/>
              </a:tabLst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id-ID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730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0413" algn="l"/>
              </a:tabLst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8" name="Rectangle 1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d-ID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75" name="Text Box 127"/>
          <p:cNvSpPr txBox="1">
            <a:spLocks noChangeArrowheads="1"/>
          </p:cNvSpPr>
          <p:nvPr/>
        </p:nvSpPr>
        <p:spPr bwMode="auto">
          <a:xfrm>
            <a:off x="1965994" y="908720"/>
            <a:ext cx="4581525" cy="6032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Analisa Semiotika Logo viva.co.id</a:t>
            </a:r>
            <a:endParaRPr kumimoji="0" lang="id-ID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76" name="Text Box 128"/>
          <p:cNvSpPr txBox="1">
            <a:spLocks noChangeArrowheads="1"/>
          </p:cNvSpPr>
          <p:nvPr/>
        </p:nvSpPr>
        <p:spPr bwMode="auto">
          <a:xfrm>
            <a:off x="2329978" y="1808832"/>
            <a:ext cx="4100512" cy="3651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Logo Viva.co.id</a:t>
            </a:r>
          </a:p>
        </p:txBody>
      </p:sp>
      <p:sp>
        <p:nvSpPr>
          <p:cNvPr id="2178" name="AutoShape 130"/>
          <p:cNvSpPr>
            <a:spLocks noChangeShapeType="1"/>
          </p:cNvSpPr>
          <p:nvPr/>
        </p:nvSpPr>
        <p:spPr bwMode="auto">
          <a:xfrm>
            <a:off x="2224757" y="2489870"/>
            <a:ext cx="4100512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79" name="AutoShape 131"/>
          <p:cNvSpPr>
            <a:spLocks noChangeShapeType="1"/>
          </p:cNvSpPr>
          <p:nvPr/>
        </p:nvSpPr>
        <p:spPr bwMode="auto">
          <a:xfrm>
            <a:off x="2224757" y="2489870"/>
            <a:ext cx="0" cy="18256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80" name="Text Box 132"/>
          <p:cNvSpPr txBox="1">
            <a:spLocks noChangeArrowheads="1"/>
          </p:cNvSpPr>
          <p:nvPr/>
        </p:nvSpPr>
        <p:spPr bwMode="auto">
          <a:xfrm>
            <a:off x="1880269" y="2677195"/>
            <a:ext cx="827088" cy="4905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Ikon</a:t>
            </a:r>
          </a:p>
        </p:txBody>
      </p:sp>
      <p:sp>
        <p:nvSpPr>
          <p:cNvPr id="2181" name="AutoShape 133"/>
          <p:cNvSpPr>
            <a:spLocks noChangeShapeType="1"/>
          </p:cNvSpPr>
          <p:nvPr/>
        </p:nvSpPr>
        <p:spPr bwMode="auto">
          <a:xfrm>
            <a:off x="4342258" y="2488282"/>
            <a:ext cx="0" cy="1936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82" name="Text Box 134"/>
          <p:cNvSpPr txBox="1">
            <a:spLocks noChangeArrowheads="1"/>
          </p:cNvSpPr>
          <p:nvPr/>
        </p:nvSpPr>
        <p:spPr bwMode="auto">
          <a:xfrm>
            <a:off x="3863651" y="2686720"/>
            <a:ext cx="982663" cy="4794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Indeks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83" name="AutoShape 135"/>
          <p:cNvSpPr>
            <a:spLocks noChangeShapeType="1"/>
          </p:cNvSpPr>
          <p:nvPr/>
        </p:nvSpPr>
        <p:spPr bwMode="auto">
          <a:xfrm>
            <a:off x="6331619" y="2488282"/>
            <a:ext cx="0" cy="1936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84" name="Text Box 136"/>
          <p:cNvSpPr txBox="1">
            <a:spLocks noChangeArrowheads="1"/>
          </p:cNvSpPr>
          <p:nvPr/>
        </p:nvSpPr>
        <p:spPr bwMode="auto">
          <a:xfrm>
            <a:off x="5996657" y="2677195"/>
            <a:ext cx="663575" cy="4714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Simbol</a:t>
            </a:r>
          </a:p>
        </p:txBody>
      </p:sp>
      <p:sp>
        <p:nvSpPr>
          <p:cNvPr id="2185" name="AutoShape 137"/>
          <p:cNvSpPr>
            <a:spLocks noChangeShapeType="1"/>
          </p:cNvSpPr>
          <p:nvPr/>
        </p:nvSpPr>
        <p:spPr bwMode="auto">
          <a:xfrm>
            <a:off x="2224757" y="3169320"/>
            <a:ext cx="0" cy="18256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86" name="AutoShape 138"/>
          <p:cNvSpPr>
            <a:spLocks noChangeShapeType="1"/>
          </p:cNvSpPr>
          <p:nvPr/>
        </p:nvSpPr>
        <p:spPr bwMode="auto">
          <a:xfrm>
            <a:off x="6334794" y="3151857"/>
            <a:ext cx="0" cy="18256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87" name="AutoShape 139"/>
          <p:cNvSpPr>
            <a:spLocks noChangeShapeType="1"/>
          </p:cNvSpPr>
          <p:nvPr/>
        </p:nvSpPr>
        <p:spPr bwMode="auto">
          <a:xfrm>
            <a:off x="4342258" y="3169320"/>
            <a:ext cx="0" cy="18256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88" name="AutoShape 140"/>
          <p:cNvSpPr>
            <a:spLocks noChangeShapeType="1"/>
          </p:cNvSpPr>
          <p:nvPr/>
        </p:nvSpPr>
        <p:spPr bwMode="auto">
          <a:xfrm>
            <a:off x="2234282" y="3345532"/>
            <a:ext cx="4100512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89" name="AutoShape 141"/>
          <p:cNvSpPr>
            <a:spLocks noChangeShapeType="1"/>
          </p:cNvSpPr>
          <p:nvPr/>
        </p:nvSpPr>
        <p:spPr bwMode="auto">
          <a:xfrm>
            <a:off x="4342258" y="3353470"/>
            <a:ext cx="0" cy="4603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90" name="Text Box 142"/>
          <p:cNvSpPr txBox="1">
            <a:spLocks noChangeArrowheads="1"/>
          </p:cNvSpPr>
          <p:nvPr/>
        </p:nvSpPr>
        <p:spPr bwMode="auto">
          <a:xfrm>
            <a:off x="2110010" y="3828132"/>
            <a:ext cx="4503737" cy="7143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1"/>
              <a:tabLst/>
            </a:pP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Bagaimana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makna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yang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terkandung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dibalik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simbol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,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gambar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dan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teks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pada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tampilan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sebuah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logo Viva.co.id yang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baru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?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91" name="Text Box 143"/>
          <p:cNvSpPr txBox="1">
            <a:spLocks noChangeArrowheads="1"/>
          </p:cNvSpPr>
          <p:nvPr/>
        </p:nvSpPr>
        <p:spPr bwMode="auto">
          <a:xfrm>
            <a:off x="2038002" y="5911999"/>
            <a:ext cx="4503738" cy="5413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>
                <a:srgbClr val="000000"/>
              </a:buClr>
              <a:buSzTx/>
              <a:buFont typeface="Arial" pitchFamily="34" charset="0"/>
              <a:buChar char="1"/>
              <a:tabLst/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Mengetahui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makna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simbolik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yang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terkandung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dibalik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sebuah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logo Viva.co.id</a:t>
            </a:r>
            <a:endParaRPr kumimoji="0" lang="id-ID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92" name="Text Box 144"/>
          <p:cNvSpPr txBox="1">
            <a:spLocks noChangeArrowheads="1"/>
          </p:cNvSpPr>
          <p:nvPr/>
        </p:nvSpPr>
        <p:spPr bwMode="auto">
          <a:xfrm>
            <a:off x="3838202" y="4819377"/>
            <a:ext cx="1060450" cy="6635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Analisis Semiotika</a:t>
            </a:r>
          </a:p>
        </p:txBody>
      </p:sp>
      <p:cxnSp>
        <p:nvCxnSpPr>
          <p:cNvPr id="2193" name="AutoShape 145"/>
          <p:cNvCxnSpPr>
            <a:cxnSpLocks noChangeShapeType="1"/>
          </p:cNvCxnSpPr>
          <p:nvPr/>
        </p:nvCxnSpPr>
        <p:spPr bwMode="auto">
          <a:xfrm flipH="1">
            <a:off x="3069852" y="5025752"/>
            <a:ext cx="76835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2194" name="Text Box 146"/>
          <p:cNvSpPr txBox="1">
            <a:spLocks noChangeArrowheads="1"/>
          </p:cNvSpPr>
          <p:nvPr/>
        </p:nvSpPr>
        <p:spPr bwMode="auto">
          <a:xfrm>
            <a:off x="2026865" y="4797152"/>
            <a:ext cx="1281112" cy="6635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Teori Charles Sanders Pierce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28" grpId="0" animBg="1"/>
      <p:bldP spid="124" grpId="0" animBg="1"/>
      <p:bldP spid="123" grpId="0" animBg="1"/>
      <p:bldP spid="2175" grpId="0" animBg="1"/>
      <p:bldP spid="2176" grpId="0" animBg="1"/>
      <p:bldP spid="2178" grpId="0" animBg="1"/>
      <p:bldP spid="2179" grpId="0" animBg="1"/>
      <p:bldP spid="2180" grpId="0" animBg="1"/>
      <p:bldP spid="2181" grpId="0" animBg="1"/>
      <p:bldP spid="2182" grpId="0" animBg="1"/>
      <p:bldP spid="2183" grpId="0" animBg="1"/>
      <p:bldP spid="2184" grpId="0" animBg="1"/>
      <p:bldP spid="2185" grpId="0" animBg="1"/>
      <p:bldP spid="2186" grpId="0" animBg="1"/>
      <p:bldP spid="2187" grpId="0" animBg="1"/>
      <p:bldP spid="2188" grpId="0" animBg="1"/>
      <p:bldP spid="2189" grpId="0" animBg="1"/>
      <p:bldP spid="2190" grpId="0" animBg="1"/>
      <p:bldP spid="2191" grpId="0" animBg="1"/>
      <p:bldP spid="2192" grpId="0" animBg="1"/>
      <p:bldP spid="219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Metodologi Penelitian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Jenis Penelitian Kualitatif</a:t>
            </a:r>
          </a:p>
          <a:p>
            <a:r>
              <a:rPr lang="id-ID" dirty="0" smtClean="0"/>
              <a:t>Paradigma Penelitian Konstruktivis</a:t>
            </a:r>
          </a:p>
          <a:p>
            <a:r>
              <a:rPr lang="id-ID" dirty="0" smtClean="0"/>
              <a:t>Metode Penelitian Metode Semiotika</a:t>
            </a:r>
          </a:p>
          <a:p>
            <a:r>
              <a:rPr lang="id-ID" dirty="0" smtClean="0"/>
              <a:t>Teknik Analisis Data : Metode Semiotika Charles Sanders Pierce</a:t>
            </a:r>
          </a:p>
          <a:p>
            <a:r>
              <a:rPr lang="id-ID" dirty="0" smtClean="0"/>
              <a:t>Unit Analisis : Sebuah Logo viva.co.id</a:t>
            </a:r>
          </a:p>
          <a:p>
            <a:r>
              <a:rPr lang="id-ID" dirty="0" smtClean="0"/>
              <a:t>Teknik Pengumpulan Data : Wawancara dengan Bpk. Trijaya Daru ( Designer Manager viva.co.id) dan Studi Kepustakaan</a:t>
            </a: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Hasil Penelitian</a:t>
            </a:r>
            <a:br>
              <a:rPr lang="id-ID" dirty="0" smtClean="0"/>
            </a:br>
            <a:r>
              <a:rPr lang="id-ID" sz="2800" dirty="0" smtClean="0"/>
              <a:t>Identifikasi Tanda</a:t>
            </a:r>
            <a:endParaRPr lang="id-ID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27584" y="1844824"/>
          <a:ext cx="7344816" cy="4171188"/>
        </p:xfrm>
        <a:graphic>
          <a:graphicData uri="http://schemas.openxmlformats.org/drawingml/2006/table">
            <a:tbl>
              <a:tblPr/>
              <a:tblGrid>
                <a:gridCol w="2448272"/>
                <a:gridCol w="2448272"/>
                <a:gridCol w="2448272"/>
              </a:tblGrid>
              <a:tr h="1101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Jenis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endParaRPr lang="id-ID" sz="14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Penjelasan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Unit Analisis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86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Ikon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mengandung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kemiripan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“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rupa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” (resemblance)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sebagaimana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dapat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dikenali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oleh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para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pemakainya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. </a:t>
                      </a:r>
                      <a:r>
                        <a:rPr lang="id-ID" sz="9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1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Gambar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bundar</a:t>
                      </a:r>
                      <a:endParaRPr lang="id-ID" sz="14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entuk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V </a:t>
                      </a:r>
                      <a:endParaRPr lang="id-ID" sz="14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9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Indeks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memiliki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keterikatan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fenomenal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atau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eksistensial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diantara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representamen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objeknya</a:t>
                      </a:r>
                      <a:r>
                        <a:rPr lang="id-ID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id-ID" sz="9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2</a:t>
                      </a:r>
                      <a:endParaRPr lang="id-ID" sz="14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 merah 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 abu-abu 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 Putih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Karakter huruf yang dipakai dalam logo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86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Simbol</a:t>
                      </a:r>
                      <a:endParaRPr lang="id-ID" sz="14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(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Hubungan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ini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bersifat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konvensional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dalam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artian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adanya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persetujuan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tertentu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antara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pemakai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contohnya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adalah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bahasa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bendera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id-ID" sz="9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Courier"/>
                        </a:rPr>
                        <a:t>3</a:t>
                      </a:r>
                      <a:endParaRPr lang="id-ID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Logo</a:t>
                      </a:r>
                      <a:endParaRPr lang="id-ID" sz="14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Sebuah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 (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viva.co.id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) </a:t>
                      </a:r>
                      <a:endParaRPr lang="id-ID" sz="14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Portal </a:t>
                      </a:r>
                      <a:endParaRPr lang="id-ID" sz="14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4014" marR="840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d-ID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6227787"/>
            <a:ext cx="3017838" cy="95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6235769"/>
            <a:ext cx="3013967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3000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"/>
              </a:rPr>
              <a:t>[</a:t>
            </a:r>
            <a:r>
              <a:rPr kumimoji="0" lang="en-US" sz="1000" b="0" i="0" u="none" strike="noStrike" cap="none" normalizeH="0" baseline="3000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"/>
              </a:rPr>
              <a:t>1]</a:t>
            </a:r>
            <a:r>
              <a:rPr kumimoji="0" lang="en-US" sz="1000" b="0" i="0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kris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budiman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Semiotika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Visual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jalasutra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, 2011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hal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20</a:t>
            </a:r>
            <a:endParaRPr kumimoji="0" lang="id-ID" sz="800" b="0" i="0" u="none" strike="noStrike" cap="none" normalizeH="0" baseline="0" dirty="0" smtClean="0" bmk="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3000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"/>
              </a:rPr>
              <a:t>[2]</a:t>
            </a:r>
            <a:r>
              <a:rPr kumimoji="0" lang="en-US" sz="1000" b="0" i="0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kris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budiman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Semiotika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Visual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jalasutra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, 2011 </a:t>
            </a:r>
            <a:r>
              <a:rPr kumimoji="0" lang="en-US" sz="1000" b="0" i="1" u="none" strike="noStrike" cap="none" normalizeH="0" baseline="0" dirty="0" err="1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hal</a:t>
            </a:r>
            <a:r>
              <a:rPr kumimoji="0" lang="en-US" sz="1000" b="0" i="1" u="none" strike="noStrike" cap="none" normalizeH="0" baseline="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20</a:t>
            </a:r>
            <a:endParaRPr kumimoji="0" lang="id-ID" sz="800" b="0" i="0" u="none" strike="noStrike" cap="none" normalizeH="0" baseline="0" dirty="0" smtClean="0" bmk="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30000" dirty="0" smtClean="0" bmk="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"/>
              </a:rPr>
              <a:t>[3]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Seto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Indiawan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,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Semiotika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Courier"/>
              </a:rPr>
              <a:t>Komunikasi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506" grpId="0" animBg="1"/>
      <p:bldP spid="215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3600" dirty="0" smtClean="0"/>
              <a:t>Makna Tanda-tanda Tipe Ikon</a:t>
            </a:r>
            <a:endParaRPr lang="id-ID" sz="3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09964" y="1628800"/>
          <a:ext cx="8236892" cy="4896544"/>
        </p:xfrm>
        <a:graphic>
          <a:graphicData uri="http://schemas.openxmlformats.org/drawingml/2006/table">
            <a:tbl>
              <a:tblPr/>
              <a:tblGrid>
                <a:gridCol w="2059223"/>
                <a:gridCol w="2059223"/>
                <a:gridCol w="2059223"/>
                <a:gridCol w="2059223"/>
              </a:tblGrid>
              <a:tr h="3073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No</a:t>
                      </a: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OBJEK</a:t>
                      </a:r>
                      <a:endParaRPr lang="id-ID" sz="13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INTERPRETANT</a:t>
                      </a:r>
                      <a:endParaRPr lang="id-ID" sz="13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91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1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.</a:t>
                      </a: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2.</a:t>
                      </a: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Bentuk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Bulat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Merah</a:t>
                      </a: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Bentuk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V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pada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Bulatan</a:t>
                      </a: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Sama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Dengan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Sama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Dengan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Gambar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Bulat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melambangkan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mudah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diingat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bersinergi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satu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kesatuan</a:t>
                      </a: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4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Gambar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V yang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melambangkan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orang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mengangkat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tangan</a:t>
                      </a:r>
                      <a:endParaRPr lang="id-ID" sz="13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81437" marR="814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56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132856"/>
            <a:ext cx="1131078" cy="1061327"/>
          </a:xfrm>
          <a:prstGeom prst="rect">
            <a:avLst/>
          </a:prstGeom>
          <a:noFill/>
        </p:spPr>
      </p:pic>
      <p:pic>
        <p:nvPicPr>
          <p:cNvPr id="25604" name="Picture 4" descr="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437112"/>
            <a:ext cx="908632" cy="11442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Makna Tanda-tanda Tipe Indeks</a:t>
            </a:r>
            <a:endParaRPr lang="id-ID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55576" y="1469586"/>
          <a:ext cx="7776866" cy="5055758"/>
        </p:xfrm>
        <a:graphic>
          <a:graphicData uri="http://schemas.openxmlformats.org/drawingml/2006/table">
            <a:tbl>
              <a:tblPr/>
              <a:tblGrid>
                <a:gridCol w="1927137"/>
                <a:gridCol w="1927137"/>
                <a:gridCol w="1927137"/>
                <a:gridCol w="1995455"/>
              </a:tblGrid>
              <a:tr h="1807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No</a:t>
                      </a:r>
                      <a:endParaRPr lang="id-ID" sz="9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endParaRPr lang="id-ID" sz="9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OBJEK</a:t>
                      </a:r>
                      <a:endParaRPr lang="id-ID" sz="9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INTERPRETANT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29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1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.</a:t>
                      </a: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2.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3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.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4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.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Merah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900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id-ID" sz="900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Abu-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abu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900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id-ID" sz="900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putih</a:t>
                      </a: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900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id-ID" sz="900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Karakter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Huruf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dipakai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Merah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berarti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id-ID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keberanian fisik, kekuatan, kehangatan, energi, kelangsungan hidup dasar, ‘fight or flight’, </a:t>
                      </a:r>
                      <a:r>
                        <a:rPr lang="id-ID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stimulasi,maskulinitas,kegembiraan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Mengacu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pada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keberadaan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produk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abu-abu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berarti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netralis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psikologis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kuat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praktikal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(okezone.com)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Putih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Melambangkan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suci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tulus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jujur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 </a:t>
                      </a:r>
                      <a:r>
                        <a:rPr lang="id-ID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viva.co.id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Merah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logo viva.co.id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ini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menunjukan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keberanian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berita-berita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dikeluarkan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oleh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viva.co.id</a:t>
                      </a: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Abu-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abu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adalah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warna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menunjukan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bahwa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dalam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pemberitaan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viva.co.id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bersifat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netral</a:t>
                      </a: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Dalam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pemberitaan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viva.co.id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putih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melambangkan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ketulusan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viva.co.id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dalam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membuat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berita</a:t>
                      </a:r>
                      <a:endParaRPr lang="id-ID" sz="11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1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 yang dipakai dalam logo yang merujuk kepada domain situs viva itu sendiri</a:t>
                      </a:r>
                      <a:endParaRPr lang="id-ID" sz="9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0801" marR="60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6625" name="Picture 1" descr="fo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10" y="5217123"/>
            <a:ext cx="1554173" cy="504056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115618" y="1760739"/>
            <a:ext cx="621228" cy="621228"/>
          </a:xfrm>
          <a:prstGeom prst="rect">
            <a:avLst/>
          </a:prstGeom>
          <a:solidFill>
            <a:srgbClr val="C00000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5400" dir="5400000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115618" y="3011719"/>
            <a:ext cx="621228" cy="621228"/>
          </a:xfrm>
          <a:prstGeom prst="rect">
            <a:avLst/>
          </a:prstGeom>
          <a:solidFill>
            <a:srgbClr val="A5A5A5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5400" dir="5400000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115618" y="4281019"/>
            <a:ext cx="621228" cy="621228"/>
          </a:xfrm>
          <a:prstGeom prst="rect">
            <a:avLst/>
          </a:prstGeom>
          <a:solidFill>
            <a:srgbClr val="FFFFFF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35921" dir="8100000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628" grpId="0" animBg="1"/>
      <p:bldP spid="26627" grpId="0" animBg="1"/>
      <p:bldP spid="266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Makna Tanda-tanda Tipe Simbol</a:t>
            </a:r>
            <a:endParaRPr lang="id-ID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55576" y="1844824"/>
          <a:ext cx="7848872" cy="3816424"/>
        </p:xfrm>
        <a:graphic>
          <a:graphicData uri="http://schemas.openxmlformats.org/drawingml/2006/table">
            <a:tbl>
              <a:tblPr/>
              <a:tblGrid>
                <a:gridCol w="1962218"/>
                <a:gridCol w="1962218"/>
                <a:gridCol w="1962218"/>
                <a:gridCol w="1962218"/>
              </a:tblGrid>
              <a:tr h="2923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No</a:t>
                      </a:r>
                      <a:endParaRPr lang="id-ID" sz="11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TANDA</a:t>
                      </a:r>
                      <a:endParaRPr lang="id-ID" sz="11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OBJEK</a:t>
                      </a:r>
                      <a:endParaRPr lang="id-ID" sz="11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INTERPRETANT</a:t>
                      </a:r>
                      <a:endParaRPr lang="id-ID" sz="110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1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.</a:t>
                      </a: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2.</a:t>
                      </a: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viva.co.id</a:t>
                      </a: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Portal</a:t>
                      </a: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Pernyataan</a:t>
                      </a: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Penegasan</a:t>
                      </a: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Viva.co.id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adalah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sebuah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berbentuk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Url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yang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dimana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pengunjung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/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pengguna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internet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bisa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mengaksesnya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dengan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mengetik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tulisan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tersebut</a:t>
                      </a: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Portal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adalah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sebuah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halaman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web yang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berisi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Courier"/>
                        </a:rPr>
                        <a:t>berita-berita</a:t>
                      </a:r>
                      <a:endParaRPr lang="id-ID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ourier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348880"/>
            <a:ext cx="1708478" cy="324611"/>
          </a:xfrm>
          <a:prstGeom prst="rect">
            <a:avLst/>
          </a:prstGeom>
          <a:noFill/>
        </p:spPr>
      </p:pic>
      <p:pic>
        <p:nvPicPr>
          <p:cNvPr id="27649" name="Picture 2" descr="port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98867"/>
            <a:ext cx="1872208" cy="266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Kesimpulan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</p:spPr>
        <p:txBody>
          <a:bodyPr>
            <a:noAutofit/>
          </a:bodyPr>
          <a:lstStyle/>
          <a:p>
            <a:pPr lvl="0"/>
            <a:r>
              <a:rPr lang="en-US" sz="1800" dirty="0" err="1" smtClean="0"/>
              <a:t>Gambar</a:t>
            </a:r>
            <a:r>
              <a:rPr lang="en-US" sz="1800" dirty="0" smtClean="0"/>
              <a:t> visual logo viva.co.id </a:t>
            </a:r>
            <a:r>
              <a:rPr lang="en-US" sz="1800" dirty="0" err="1" smtClean="0"/>
              <a:t>menggambarkan</a:t>
            </a:r>
            <a:r>
              <a:rPr lang="en-US" sz="1800" dirty="0" smtClean="0"/>
              <a:t> </a:t>
            </a:r>
            <a:r>
              <a:rPr lang="en-US" sz="1800" dirty="0" err="1" smtClean="0"/>
              <a:t>seseorang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tangannya</a:t>
            </a:r>
            <a:r>
              <a:rPr lang="en-US" sz="1800" dirty="0" smtClean="0"/>
              <a:t> yang </a:t>
            </a:r>
            <a:r>
              <a:rPr lang="en-US" sz="1800" dirty="0" err="1" smtClean="0"/>
              <a:t>terbuka</a:t>
            </a:r>
            <a:r>
              <a:rPr lang="en-US" sz="1800" dirty="0" smtClean="0"/>
              <a:t> </a:t>
            </a:r>
            <a:r>
              <a:rPr lang="en-US" sz="1800" dirty="0" err="1" smtClean="0"/>
              <a:t>keatas</a:t>
            </a:r>
            <a:r>
              <a:rPr lang="en-US" sz="1800" dirty="0" smtClean="0"/>
              <a:t> yang </a:t>
            </a:r>
            <a:r>
              <a:rPr lang="en-US" sz="1800" dirty="0" err="1" smtClean="0"/>
              <a:t>melambangkan</a:t>
            </a:r>
            <a:r>
              <a:rPr lang="en-US" sz="1800" dirty="0" smtClean="0"/>
              <a:t> </a:t>
            </a:r>
            <a:r>
              <a:rPr lang="en-US" sz="1800" dirty="0" err="1" smtClean="0"/>
              <a:t>kemenangan</a:t>
            </a:r>
            <a:r>
              <a:rPr lang="en-US" sz="1800" dirty="0" smtClean="0"/>
              <a:t>, </a:t>
            </a:r>
            <a:r>
              <a:rPr lang="en-US" sz="1800" dirty="0" err="1" smtClean="0"/>
              <a:t>keterbukaan</a:t>
            </a:r>
            <a:r>
              <a:rPr lang="en-US" sz="1800" dirty="0" smtClean="0"/>
              <a:t>, </a:t>
            </a:r>
            <a:r>
              <a:rPr lang="en-US" sz="1800" dirty="0" err="1" smtClean="0"/>
              <a:t>keramahan</a:t>
            </a:r>
            <a:r>
              <a:rPr lang="en-US" sz="1800" dirty="0" smtClean="0"/>
              <a:t>, </a:t>
            </a:r>
            <a:r>
              <a:rPr lang="en-US" sz="1800" dirty="0" err="1" smtClean="0"/>
              <a:t>serta</a:t>
            </a:r>
            <a:r>
              <a:rPr lang="en-US" sz="1800" dirty="0" smtClean="0"/>
              <a:t> </a:t>
            </a:r>
            <a:r>
              <a:rPr lang="en-US" sz="1800" dirty="0" err="1" smtClean="0"/>
              <a:t>keserdahanaan</a:t>
            </a:r>
            <a:r>
              <a:rPr lang="en-US" sz="1800" dirty="0" smtClean="0"/>
              <a:t> </a:t>
            </a:r>
            <a:r>
              <a:rPr lang="en-US" sz="1800" dirty="0" err="1" smtClean="0"/>
              <a:t>dari</a:t>
            </a:r>
            <a:r>
              <a:rPr lang="en-US" sz="1800" dirty="0" smtClean="0"/>
              <a:t> viva.co.id, </a:t>
            </a:r>
            <a:r>
              <a:rPr lang="en-US" sz="1800" dirty="0" err="1" smtClean="0"/>
              <a:t>berita-berita</a:t>
            </a:r>
            <a:r>
              <a:rPr lang="en-US" sz="1800" dirty="0" smtClean="0"/>
              <a:t> yang </a:t>
            </a:r>
            <a:r>
              <a:rPr lang="en-US" sz="1800" dirty="0" err="1" smtClean="0"/>
              <a:t>dikeluarkan</a:t>
            </a:r>
            <a:r>
              <a:rPr lang="en-US" sz="1800" dirty="0" smtClean="0"/>
              <a:t> viva </a:t>
            </a:r>
            <a:r>
              <a:rPr lang="en-US" sz="1800" dirty="0" err="1" smtClean="0"/>
              <a:t>sendiri</a:t>
            </a:r>
            <a:r>
              <a:rPr lang="en-US" sz="1800" dirty="0" smtClean="0"/>
              <a:t> </a:t>
            </a:r>
            <a:r>
              <a:rPr lang="en-US" sz="1800" dirty="0" err="1" smtClean="0"/>
              <a:t>melambangkan</a:t>
            </a:r>
            <a:r>
              <a:rPr lang="en-US" sz="1800" dirty="0" smtClean="0"/>
              <a:t> </a:t>
            </a:r>
            <a:r>
              <a:rPr lang="en-US" sz="1800" dirty="0" err="1" smtClean="0"/>
              <a:t>sosok</a:t>
            </a:r>
            <a:r>
              <a:rPr lang="en-US" sz="1800" dirty="0" smtClean="0"/>
              <a:t> </a:t>
            </a:r>
            <a:r>
              <a:rPr lang="en-US" sz="1800" dirty="0" err="1" smtClean="0"/>
              <a:t>orang</a:t>
            </a:r>
            <a:r>
              <a:rPr lang="en-US" sz="1800" dirty="0" smtClean="0"/>
              <a:t> </a:t>
            </a:r>
            <a:r>
              <a:rPr lang="en-US" sz="1800" dirty="0" err="1" smtClean="0"/>
              <a:t>tersebut</a:t>
            </a:r>
            <a:r>
              <a:rPr lang="en-US" sz="1800" dirty="0" smtClean="0"/>
              <a:t>,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err="1" smtClean="0"/>
              <a:t>hasil</a:t>
            </a:r>
            <a:r>
              <a:rPr lang="en-US" sz="1800" dirty="0" smtClean="0"/>
              <a:t> yang </a:t>
            </a:r>
            <a:r>
              <a:rPr lang="en-US" sz="1800" dirty="0" err="1" smtClean="0"/>
              <a:t>penulis</a:t>
            </a:r>
            <a:r>
              <a:rPr lang="en-US" sz="1800" dirty="0" smtClean="0"/>
              <a:t> 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sosok</a:t>
            </a:r>
            <a:r>
              <a:rPr lang="en-US" sz="1800" dirty="0" smtClean="0"/>
              <a:t> </a:t>
            </a:r>
            <a:r>
              <a:rPr lang="en-US" sz="1800" dirty="0" err="1" smtClean="0"/>
              <a:t>seseorang</a:t>
            </a:r>
            <a:r>
              <a:rPr lang="en-US" sz="1800" dirty="0" smtClean="0"/>
              <a:t> </a:t>
            </a:r>
            <a:r>
              <a:rPr lang="en-US" sz="1800" dirty="0" err="1" smtClean="0"/>
              <a:t>tersebut</a:t>
            </a:r>
            <a:r>
              <a:rPr lang="en-US" sz="1800" dirty="0" smtClean="0"/>
              <a:t> </a:t>
            </a:r>
            <a:r>
              <a:rPr lang="en-US" sz="1800" dirty="0" err="1" smtClean="0"/>
              <a:t>kaitannya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berita</a:t>
            </a:r>
            <a:r>
              <a:rPr lang="en-US" sz="1800" dirty="0" smtClean="0"/>
              <a:t> </a:t>
            </a:r>
            <a:r>
              <a:rPr lang="en-US" sz="1800" dirty="0" err="1" smtClean="0"/>
              <a:t>yaitu</a:t>
            </a:r>
            <a:r>
              <a:rPr lang="en-US" sz="1800" dirty="0" smtClean="0"/>
              <a:t> viva </a:t>
            </a:r>
            <a:r>
              <a:rPr lang="en-US" sz="1800" dirty="0" err="1" smtClean="0"/>
              <a:t>menerima</a:t>
            </a:r>
            <a:r>
              <a:rPr lang="en-US" sz="1800" dirty="0" smtClean="0"/>
              <a:t> </a:t>
            </a:r>
            <a:r>
              <a:rPr lang="en-US" sz="1800" dirty="0" err="1" smtClean="0"/>
              <a:t>segala</a:t>
            </a:r>
            <a:r>
              <a:rPr lang="en-US" sz="1800" dirty="0" smtClean="0"/>
              <a:t> </a:t>
            </a:r>
            <a:r>
              <a:rPr lang="en-US" sz="1800" dirty="0" err="1" smtClean="0"/>
              <a:t>macam</a:t>
            </a:r>
            <a:r>
              <a:rPr lang="en-US" sz="1800" dirty="0" smtClean="0"/>
              <a:t> </a:t>
            </a:r>
            <a:r>
              <a:rPr lang="en-US" sz="1800" dirty="0" err="1" smtClean="0"/>
              <a:t>bentuk</a:t>
            </a:r>
            <a:r>
              <a:rPr lang="en-US" sz="1800" dirty="0" smtClean="0"/>
              <a:t> </a:t>
            </a:r>
            <a:r>
              <a:rPr lang="en-US" sz="1800" dirty="0" err="1" smtClean="0"/>
              <a:t>informasi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menyaringnya</a:t>
            </a:r>
            <a:r>
              <a:rPr lang="en-US" sz="1800" dirty="0" smtClean="0"/>
              <a:t> </a:t>
            </a:r>
            <a:r>
              <a:rPr lang="en-US" sz="1800" dirty="0" err="1" smtClean="0"/>
              <a:t>lalu</a:t>
            </a:r>
            <a:r>
              <a:rPr lang="en-US" sz="1800" dirty="0" smtClean="0"/>
              <a:t> </a:t>
            </a:r>
            <a:r>
              <a:rPr lang="en-US" sz="1800" dirty="0" err="1" smtClean="0"/>
              <a:t>mereka</a:t>
            </a:r>
            <a:r>
              <a:rPr lang="en-US" sz="1800" dirty="0" smtClean="0"/>
              <a:t> </a:t>
            </a:r>
            <a:r>
              <a:rPr lang="en-US" sz="1800" dirty="0" err="1" smtClean="0"/>
              <a:t>keluarkan</a:t>
            </a:r>
            <a:r>
              <a:rPr lang="en-US" sz="1800" dirty="0" smtClean="0"/>
              <a:t> </a:t>
            </a:r>
            <a:r>
              <a:rPr lang="en-US" sz="1800" dirty="0" err="1" smtClean="0"/>
              <a:t>menjadi</a:t>
            </a:r>
            <a:r>
              <a:rPr lang="en-US" sz="1800" dirty="0" smtClean="0"/>
              <a:t> </a:t>
            </a:r>
            <a:r>
              <a:rPr lang="en-US" sz="1800" dirty="0" err="1" smtClean="0"/>
              <a:t>sebuah</a:t>
            </a:r>
            <a:r>
              <a:rPr lang="en-US" sz="1800" dirty="0" smtClean="0"/>
              <a:t> </a:t>
            </a:r>
            <a:r>
              <a:rPr lang="en-US" sz="1800" dirty="0" err="1" smtClean="0"/>
              <a:t>berita</a:t>
            </a:r>
            <a:r>
              <a:rPr lang="en-US" sz="1800" dirty="0" smtClean="0"/>
              <a:t> yang 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diterima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semua</a:t>
            </a:r>
            <a:r>
              <a:rPr lang="en-US" sz="1800" dirty="0" smtClean="0"/>
              <a:t> </a:t>
            </a:r>
            <a:r>
              <a:rPr lang="en-US" sz="1800" dirty="0" err="1" smtClean="0"/>
              <a:t>kalangan</a:t>
            </a:r>
            <a:r>
              <a:rPr lang="en-US" sz="1800" dirty="0" smtClean="0"/>
              <a:t> </a:t>
            </a:r>
            <a:r>
              <a:rPr lang="en-US" sz="1800" dirty="0" err="1" smtClean="0"/>
              <a:t>masyarakat</a:t>
            </a:r>
            <a:r>
              <a:rPr lang="en-US" sz="1800" dirty="0" smtClean="0"/>
              <a:t>. </a:t>
            </a:r>
            <a:endParaRPr lang="id-ID" sz="1800" dirty="0" smtClean="0"/>
          </a:p>
          <a:p>
            <a:pPr lvl="0"/>
            <a:r>
              <a:rPr lang="en-US" sz="1800" dirty="0" err="1" smtClean="0"/>
              <a:t>Bentuk</a:t>
            </a:r>
            <a:r>
              <a:rPr lang="en-US" sz="1800" dirty="0" smtClean="0"/>
              <a:t> </a:t>
            </a:r>
            <a:r>
              <a:rPr lang="en-US" sz="1800" dirty="0" err="1" smtClean="0"/>
              <a:t>lingkaran</a:t>
            </a:r>
            <a:r>
              <a:rPr lang="en-US" sz="1800" dirty="0" smtClean="0"/>
              <a:t> yang </a:t>
            </a:r>
            <a:r>
              <a:rPr lang="en-US" sz="1800" dirty="0" err="1" smtClean="0"/>
              <a:t>ada</a:t>
            </a:r>
            <a:r>
              <a:rPr lang="en-US" sz="1800" dirty="0" smtClean="0"/>
              <a:t> </a:t>
            </a:r>
            <a:r>
              <a:rPr lang="en-US" sz="1800" dirty="0" err="1" smtClean="0"/>
              <a:t>di</a:t>
            </a:r>
            <a:r>
              <a:rPr lang="en-US" sz="1800" dirty="0" smtClean="0"/>
              <a:t> </a:t>
            </a:r>
            <a:r>
              <a:rPr lang="en-US" sz="1800" dirty="0" err="1" smtClean="0"/>
              <a:t>depan</a:t>
            </a:r>
            <a:r>
              <a:rPr lang="en-US" sz="1800" dirty="0" smtClean="0"/>
              <a:t> logo viva.co.id </a:t>
            </a:r>
            <a:r>
              <a:rPr lang="en-US" sz="1800" dirty="0" err="1" smtClean="0"/>
              <a:t>melambangkan</a:t>
            </a:r>
            <a:r>
              <a:rPr lang="en-US" sz="1800" dirty="0" smtClean="0"/>
              <a:t> </a:t>
            </a:r>
            <a:r>
              <a:rPr lang="en-US" sz="1800" dirty="0" err="1" smtClean="0"/>
              <a:t>sebuah</a:t>
            </a:r>
            <a:r>
              <a:rPr lang="en-US" sz="1800" dirty="0" smtClean="0"/>
              <a:t> </a:t>
            </a:r>
            <a:r>
              <a:rPr lang="en-US" sz="1800" dirty="0" err="1" smtClean="0"/>
              <a:t>kesempurnaan</a:t>
            </a:r>
            <a:r>
              <a:rPr lang="en-US" sz="1800" dirty="0" smtClean="0"/>
              <a:t>, </a:t>
            </a:r>
            <a:r>
              <a:rPr lang="en-US" sz="1800" dirty="0" err="1" smtClean="0"/>
              <a:t>kemudahan</a:t>
            </a:r>
            <a:r>
              <a:rPr lang="en-US" sz="1800" dirty="0" smtClean="0"/>
              <a:t> </a:t>
            </a:r>
            <a:r>
              <a:rPr lang="en-US" sz="1800" dirty="0" err="1" smtClean="0"/>
              <a:t>konsumen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mengingat</a:t>
            </a:r>
            <a:r>
              <a:rPr lang="en-US" sz="1800" dirty="0" smtClean="0"/>
              <a:t>, </a:t>
            </a:r>
            <a:r>
              <a:rPr lang="en-US" sz="1800" dirty="0" err="1" smtClean="0"/>
              <a:t>bersinergi</a:t>
            </a:r>
            <a:r>
              <a:rPr lang="en-US" sz="1800" dirty="0" smtClean="0"/>
              <a:t>, </a:t>
            </a:r>
            <a:r>
              <a:rPr lang="en-US" sz="1800" dirty="0" err="1" smtClean="0"/>
              <a:t>menjadikan</a:t>
            </a:r>
            <a:r>
              <a:rPr lang="en-US" sz="1800" dirty="0" smtClean="0"/>
              <a:t> </a:t>
            </a:r>
            <a:r>
              <a:rPr lang="en-US" sz="1800" dirty="0" err="1" smtClean="0"/>
              <a:t>satu</a:t>
            </a:r>
            <a:r>
              <a:rPr lang="en-US" sz="1800" dirty="0" smtClean="0"/>
              <a:t> </a:t>
            </a:r>
            <a:r>
              <a:rPr lang="en-US" sz="1800" dirty="0" err="1" smtClean="0"/>
              <a:t>kesatuan</a:t>
            </a:r>
            <a:r>
              <a:rPr lang="en-US" sz="1800" dirty="0" smtClean="0"/>
              <a:t>. </a:t>
            </a:r>
            <a:r>
              <a:rPr lang="en-US" sz="1800" dirty="0" err="1" smtClean="0"/>
              <a:t>Sehingga</a:t>
            </a:r>
            <a:r>
              <a:rPr lang="en-US" sz="1800" dirty="0" smtClean="0"/>
              <a:t> </a:t>
            </a:r>
            <a:r>
              <a:rPr lang="en-US" sz="1800" dirty="0" err="1" smtClean="0"/>
              <a:t>berita</a:t>
            </a:r>
            <a:r>
              <a:rPr lang="en-US" sz="1800" dirty="0" smtClean="0"/>
              <a:t> yang </a:t>
            </a:r>
            <a:r>
              <a:rPr lang="en-US" sz="1800" dirty="0" err="1" smtClean="0"/>
              <a:t>dikeluarkan</a:t>
            </a:r>
            <a:r>
              <a:rPr lang="en-US" sz="1800" dirty="0" smtClean="0"/>
              <a:t> viva.co.id </a:t>
            </a:r>
            <a:r>
              <a:rPr lang="en-US" sz="1800" dirty="0" err="1" smtClean="0"/>
              <a:t>memiliki</a:t>
            </a:r>
            <a:r>
              <a:rPr lang="en-US" sz="1800" dirty="0" smtClean="0"/>
              <a:t> </a:t>
            </a:r>
            <a:r>
              <a:rPr lang="en-US" sz="1800" dirty="0" err="1" smtClean="0"/>
              <a:t>sebuah</a:t>
            </a:r>
            <a:r>
              <a:rPr lang="en-US" sz="1800" dirty="0" smtClean="0"/>
              <a:t> </a:t>
            </a:r>
            <a:r>
              <a:rPr lang="en-US" sz="1800" dirty="0" err="1" smtClean="0"/>
              <a:t>kualitas</a:t>
            </a:r>
            <a:r>
              <a:rPr lang="en-US" sz="1800" dirty="0" smtClean="0"/>
              <a:t>.</a:t>
            </a:r>
            <a:endParaRPr lang="id-ID" sz="1800" dirty="0" smtClean="0"/>
          </a:p>
          <a:p>
            <a:endParaRPr lang="id-ID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Kesimpulan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98016"/>
          </a:xfrm>
        </p:spPr>
        <p:txBody>
          <a:bodyPr>
            <a:normAutofit/>
          </a:bodyPr>
          <a:lstStyle/>
          <a:p>
            <a:pPr lvl="0"/>
            <a:r>
              <a:rPr lang="en-US" sz="1500" dirty="0" err="1" smtClean="0"/>
              <a:t>Warna</a:t>
            </a:r>
            <a:r>
              <a:rPr lang="en-US" sz="1500" dirty="0" smtClean="0"/>
              <a:t> yang </a:t>
            </a:r>
            <a:r>
              <a:rPr lang="en-US" sz="1500" dirty="0" err="1" smtClean="0"/>
              <a:t>terdapat</a:t>
            </a:r>
            <a:r>
              <a:rPr lang="en-US" sz="1500" dirty="0" smtClean="0"/>
              <a:t> </a:t>
            </a:r>
            <a:r>
              <a:rPr lang="en-US" sz="1500" dirty="0" err="1" smtClean="0"/>
              <a:t>dalam</a:t>
            </a:r>
            <a:r>
              <a:rPr lang="en-US" sz="1500" dirty="0" smtClean="0"/>
              <a:t> logo viva.co.id </a:t>
            </a:r>
            <a:r>
              <a:rPr lang="en-US" sz="1500" dirty="0" err="1" smtClean="0"/>
              <a:t>adalah</a:t>
            </a:r>
            <a:r>
              <a:rPr lang="en-US" sz="1500" dirty="0" smtClean="0"/>
              <a:t> </a:t>
            </a:r>
            <a:r>
              <a:rPr lang="en-US" sz="1500" dirty="0" err="1" smtClean="0"/>
              <a:t>merah</a:t>
            </a:r>
            <a:r>
              <a:rPr lang="en-US" sz="1500" dirty="0" smtClean="0"/>
              <a:t>, </a:t>
            </a:r>
            <a:r>
              <a:rPr lang="en-US" sz="1500" dirty="0" err="1" smtClean="0"/>
              <a:t>putih</a:t>
            </a:r>
            <a:r>
              <a:rPr lang="en-US" sz="1500" dirty="0" smtClean="0"/>
              <a:t>, </a:t>
            </a:r>
            <a:r>
              <a:rPr lang="en-US" sz="1500" dirty="0" err="1" smtClean="0"/>
              <a:t>dan</a:t>
            </a:r>
            <a:r>
              <a:rPr lang="en-US" sz="1500" dirty="0" smtClean="0"/>
              <a:t> </a:t>
            </a:r>
            <a:r>
              <a:rPr lang="en-US" sz="1500" dirty="0" err="1" smtClean="0"/>
              <a:t>abu-abu</a:t>
            </a:r>
            <a:r>
              <a:rPr lang="en-US" sz="1500" dirty="0" smtClean="0"/>
              <a:t>. </a:t>
            </a:r>
            <a:r>
              <a:rPr lang="en-US" sz="1500" dirty="0" err="1" smtClean="0"/>
              <a:t>Merah</a:t>
            </a:r>
            <a:r>
              <a:rPr lang="en-US" sz="1500" dirty="0" smtClean="0"/>
              <a:t> </a:t>
            </a:r>
            <a:r>
              <a:rPr lang="en-US" sz="1500" dirty="0" err="1" smtClean="0"/>
              <a:t>melambangkan</a:t>
            </a:r>
            <a:r>
              <a:rPr lang="en-US" sz="1500" dirty="0" smtClean="0"/>
              <a:t> </a:t>
            </a:r>
            <a:r>
              <a:rPr lang="en-US" sz="1500" dirty="0" err="1" smtClean="0"/>
              <a:t>keberanian</a:t>
            </a:r>
            <a:r>
              <a:rPr lang="en-US" sz="1500" dirty="0" smtClean="0"/>
              <a:t> </a:t>
            </a:r>
            <a:r>
              <a:rPr lang="en-US" sz="1500" dirty="0" err="1" smtClean="0"/>
              <a:t>dimaknai</a:t>
            </a:r>
            <a:r>
              <a:rPr lang="en-US" sz="1500" dirty="0" smtClean="0"/>
              <a:t> </a:t>
            </a:r>
            <a:r>
              <a:rPr lang="en-US" sz="1500" dirty="0" err="1" smtClean="0"/>
              <a:t>dengan</a:t>
            </a:r>
            <a:r>
              <a:rPr lang="en-US" sz="1500" dirty="0" smtClean="0"/>
              <a:t> </a:t>
            </a:r>
            <a:r>
              <a:rPr lang="en-US" sz="1500" dirty="0" err="1" smtClean="0"/>
              <a:t>keberanian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dalam</a:t>
            </a:r>
            <a:r>
              <a:rPr lang="en-US" sz="1500" dirty="0" smtClean="0"/>
              <a:t> </a:t>
            </a:r>
            <a:r>
              <a:rPr lang="en-US" sz="1500" dirty="0" err="1" smtClean="0"/>
              <a:t>mengeluarkan</a:t>
            </a:r>
            <a:r>
              <a:rPr lang="en-US" sz="1500" dirty="0" smtClean="0"/>
              <a:t> </a:t>
            </a:r>
            <a:r>
              <a:rPr lang="en-US" sz="1500" dirty="0" err="1" smtClean="0"/>
              <a:t>sebuah</a:t>
            </a:r>
            <a:r>
              <a:rPr lang="en-US" sz="1500" dirty="0" smtClean="0"/>
              <a:t> </a:t>
            </a:r>
            <a:r>
              <a:rPr lang="en-US" sz="1500" dirty="0" err="1" smtClean="0"/>
              <a:t>berita</a:t>
            </a:r>
            <a:r>
              <a:rPr lang="en-US" sz="1500" dirty="0" smtClean="0"/>
              <a:t>, </a:t>
            </a:r>
            <a:r>
              <a:rPr lang="en-US" sz="1500" dirty="0" err="1" smtClean="0"/>
              <a:t>putih</a:t>
            </a:r>
            <a:r>
              <a:rPr lang="en-US" sz="1500" dirty="0" smtClean="0"/>
              <a:t> </a:t>
            </a:r>
            <a:r>
              <a:rPr lang="en-US" sz="1500" dirty="0" err="1" smtClean="0"/>
              <a:t>ditandai</a:t>
            </a:r>
            <a:r>
              <a:rPr lang="en-US" sz="1500" dirty="0" smtClean="0"/>
              <a:t> </a:t>
            </a:r>
            <a:r>
              <a:rPr lang="en-US" sz="1500" dirty="0" err="1" smtClean="0"/>
              <a:t>dengan</a:t>
            </a:r>
            <a:r>
              <a:rPr lang="en-US" sz="1500" dirty="0" smtClean="0"/>
              <a:t> </a:t>
            </a:r>
            <a:r>
              <a:rPr lang="en-US" sz="1500" dirty="0" err="1" smtClean="0"/>
              <a:t>kejujuran</a:t>
            </a:r>
            <a:r>
              <a:rPr lang="en-US" sz="1500" dirty="0" smtClean="0"/>
              <a:t> </a:t>
            </a:r>
            <a:r>
              <a:rPr lang="en-US" sz="1500" dirty="0" err="1" smtClean="0"/>
              <a:t>dan</a:t>
            </a:r>
            <a:r>
              <a:rPr lang="en-US" sz="1500" dirty="0" smtClean="0"/>
              <a:t> </a:t>
            </a:r>
            <a:r>
              <a:rPr lang="en-US" sz="1500" dirty="0" err="1" smtClean="0"/>
              <a:t>ketulusan</a:t>
            </a:r>
            <a:r>
              <a:rPr lang="en-US" sz="1500" dirty="0" smtClean="0"/>
              <a:t> </a:t>
            </a:r>
            <a:r>
              <a:rPr lang="en-US" sz="1500" dirty="0" err="1" smtClean="0"/>
              <a:t>dimaknai</a:t>
            </a:r>
            <a:r>
              <a:rPr lang="en-US" sz="1500" dirty="0" smtClean="0"/>
              <a:t> </a:t>
            </a:r>
            <a:r>
              <a:rPr lang="en-US" sz="1500" dirty="0" err="1" smtClean="0"/>
              <a:t>dengan</a:t>
            </a:r>
            <a:r>
              <a:rPr lang="en-US" sz="1500" dirty="0" smtClean="0"/>
              <a:t> </a:t>
            </a:r>
            <a:r>
              <a:rPr lang="en-US" sz="1500" dirty="0" err="1" smtClean="0"/>
              <a:t>kejujuran</a:t>
            </a:r>
            <a:r>
              <a:rPr lang="en-US" sz="1500" dirty="0" smtClean="0"/>
              <a:t> </a:t>
            </a:r>
            <a:r>
              <a:rPr lang="en-US" sz="1500" dirty="0" err="1" smtClean="0"/>
              <a:t>dan</a:t>
            </a:r>
            <a:r>
              <a:rPr lang="en-US" sz="1500" dirty="0" smtClean="0"/>
              <a:t> </a:t>
            </a:r>
            <a:r>
              <a:rPr lang="en-US" sz="1500" dirty="0" err="1" smtClean="0"/>
              <a:t>ketulusan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dalam</a:t>
            </a:r>
            <a:r>
              <a:rPr lang="en-US" sz="1500" dirty="0" smtClean="0"/>
              <a:t> </a:t>
            </a:r>
            <a:r>
              <a:rPr lang="en-US" sz="1500" dirty="0" err="1" smtClean="0"/>
              <a:t>membuat</a:t>
            </a:r>
            <a:r>
              <a:rPr lang="en-US" sz="1500" dirty="0" smtClean="0"/>
              <a:t> </a:t>
            </a:r>
            <a:r>
              <a:rPr lang="en-US" sz="1500" dirty="0" err="1" smtClean="0"/>
              <a:t>sebuah</a:t>
            </a:r>
            <a:r>
              <a:rPr lang="en-US" sz="1500" dirty="0" smtClean="0"/>
              <a:t> </a:t>
            </a:r>
            <a:r>
              <a:rPr lang="en-US" sz="1500" dirty="0" err="1" smtClean="0"/>
              <a:t>berita</a:t>
            </a:r>
            <a:r>
              <a:rPr lang="en-US" sz="1500" dirty="0" smtClean="0"/>
              <a:t> </a:t>
            </a:r>
            <a:r>
              <a:rPr lang="en-US" sz="1500" dirty="0" err="1" smtClean="0"/>
              <a:t>sehingga</a:t>
            </a:r>
            <a:r>
              <a:rPr lang="en-US" sz="1500" dirty="0" smtClean="0"/>
              <a:t> </a:t>
            </a:r>
            <a:r>
              <a:rPr lang="en-US" sz="1500" dirty="0" err="1" smtClean="0"/>
              <a:t>para</a:t>
            </a:r>
            <a:r>
              <a:rPr lang="en-US" sz="1500" dirty="0" smtClean="0"/>
              <a:t> </a:t>
            </a:r>
            <a:r>
              <a:rPr lang="en-US" sz="1500" dirty="0" err="1" smtClean="0"/>
              <a:t>pembaca</a:t>
            </a:r>
            <a:r>
              <a:rPr lang="en-US" sz="1500" dirty="0" smtClean="0"/>
              <a:t> </a:t>
            </a:r>
            <a:r>
              <a:rPr lang="en-US" sz="1500" dirty="0" err="1" smtClean="0"/>
              <a:t>dapat</a:t>
            </a:r>
            <a:r>
              <a:rPr lang="en-US" sz="1500" dirty="0" smtClean="0"/>
              <a:t> </a:t>
            </a:r>
            <a:r>
              <a:rPr lang="en-US" sz="1500" dirty="0" err="1" smtClean="0"/>
              <a:t>mengkonsumsi</a:t>
            </a:r>
            <a:r>
              <a:rPr lang="en-US" sz="1500" dirty="0" smtClean="0"/>
              <a:t> </a:t>
            </a:r>
            <a:r>
              <a:rPr lang="en-US" sz="1500" dirty="0" err="1" smtClean="0"/>
              <a:t>berita</a:t>
            </a:r>
            <a:r>
              <a:rPr lang="en-US" sz="1500" dirty="0" smtClean="0"/>
              <a:t> yang </a:t>
            </a:r>
            <a:r>
              <a:rPr lang="en-US" sz="1500" dirty="0" err="1" smtClean="0"/>
              <a:t>baik</a:t>
            </a:r>
            <a:r>
              <a:rPr lang="en-US" sz="1500" dirty="0" smtClean="0"/>
              <a:t> </a:t>
            </a:r>
            <a:r>
              <a:rPr lang="en-US" sz="1500" dirty="0" err="1" smtClean="0"/>
              <a:t>dari</a:t>
            </a:r>
            <a:r>
              <a:rPr lang="en-US" sz="1500" dirty="0" smtClean="0"/>
              <a:t> viva.co.id. Abu-</a:t>
            </a:r>
            <a:r>
              <a:rPr lang="en-US" sz="1500" dirty="0" err="1" smtClean="0"/>
              <a:t>abu</a:t>
            </a:r>
            <a:r>
              <a:rPr lang="en-US" sz="1500" dirty="0" smtClean="0"/>
              <a:t> </a:t>
            </a:r>
            <a:r>
              <a:rPr lang="en-US" sz="1500" dirty="0" err="1" smtClean="0"/>
              <a:t>warna</a:t>
            </a:r>
            <a:r>
              <a:rPr lang="en-US" sz="1500" dirty="0" smtClean="0"/>
              <a:t> yang </a:t>
            </a:r>
            <a:r>
              <a:rPr lang="en-US" sz="1500" dirty="0" err="1" smtClean="0"/>
              <a:t>melambangkan</a:t>
            </a:r>
            <a:r>
              <a:rPr lang="en-US" sz="1500" dirty="0" smtClean="0"/>
              <a:t> </a:t>
            </a:r>
            <a:r>
              <a:rPr lang="en-US" sz="1500" dirty="0" err="1" smtClean="0"/>
              <a:t>sebuah</a:t>
            </a:r>
            <a:r>
              <a:rPr lang="en-US" sz="1500" dirty="0" smtClean="0"/>
              <a:t> </a:t>
            </a:r>
            <a:r>
              <a:rPr lang="en-US" sz="1500" dirty="0" err="1" smtClean="0"/>
              <a:t>kesederhanaan</a:t>
            </a:r>
            <a:r>
              <a:rPr lang="en-US" sz="1500" dirty="0" smtClean="0"/>
              <a:t> </a:t>
            </a:r>
            <a:r>
              <a:rPr lang="en-US" sz="1500" dirty="0" err="1" smtClean="0"/>
              <a:t>sebuah</a:t>
            </a:r>
            <a:r>
              <a:rPr lang="en-US" sz="1500" dirty="0" smtClean="0"/>
              <a:t> futuristic (</a:t>
            </a:r>
            <a:r>
              <a:rPr lang="en-US" sz="1500" dirty="0" err="1" smtClean="0"/>
              <a:t>Masa</a:t>
            </a:r>
            <a:r>
              <a:rPr lang="en-US" sz="1500" dirty="0" smtClean="0"/>
              <a:t> </a:t>
            </a:r>
            <a:r>
              <a:rPr lang="en-US" sz="1500" dirty="0" err="1" smtClean="0"/>
              <a:t>depan</a:t>
            </a:r>
            <a:r>
              <a:rPr lang="en-US" sz="1500" dirty="0" smtClean="0"/>
              <a:t>) </a:t>
            </a:r>
            <a:r>
              <a:rPr lang="en-US" sz="1500" dirty="0" err="1" smtClean="0"/>
              <a:t>diharapkan</a:t>
            </a:r>
            <a:r>
              <a:rPr lang="en-US" sz="1500" dirty="0" smtClean="0"/>
              <a:t> </a:t>
            </a:r>
            <a:r>
              <a:rPr lang="en-US" sz="1500" dirty="0" err="1" smtClean="0"/>
              <a:t>dengan</a:t>
            </a:r>
            <a:r>
              <a:rPr lang="en-US" sz="1500" dirty="0" smtClean="0"/>
              <a:t> </a:t>
            </a:r>
            <a:r>
              <a:rPr lang="en-US" sz="1500" dirty="0" err="1" smtClean="0"/>
              <a:t>konsep</a:t>
            </a:r>
            <a:r>
              <a:rPr lang="en-US" sz="1500" dirty="0" smtClean="0"/>
              <a:t> </a:t>
            </a:r>
            <a:r>
              <a:rPr lang="en-US" sz="1500" dirty="0" err="1" smtClean="0"/>
              <a:t>kesederhanaan</a:t>
            </a:r>
            <a:r>
              <a:rPr lang="en-US" sz="1500" dirty="0" smtClean="0"/>
              <a:t> </a:t>
            </a:r>
            <a:r>
              <a:rPr lang="en-US" sz="1500" dirty="0" err="1" smtClean="0"/>
              <a:t>dan</a:t>
            </a:r>
            <a:r>
              <a:rPr lang="en-US" sz="1500" dirty="0" smtClean="0"/>
              <a:t> </a:t>
            </a:r>
            <a:r>
              <a:rPr lang="en-US" sz="1500" dirty="0" err="1" smtClean="0"/>
              <a:t>masa</a:t>
            </a:r>
            <a:r>
              <a:rPr lang="en-US" sz="1500" dirty="0" smtClean="0"/>
              <a:t> </a:t>
            </a:r>
            <a:r>
              <a:rPr lang="en-US" sz="1500" dirty="0" err="1" smtClean="0"/>
              <a:t>depan</a:t>
            </a:r>
            <a:r>
              <a:rPr lang="en-US" sz="1500" dirty="0" smtClean="0"/>
              <a:t> </a:t>
            </a:r>
            <a:r>
              <a:rPr lang="en-US" sz="1500" dirty="0" err="1" smtClean="0"/>
              <a:t>ini</a:t>
            </a:r>
            <a:r>
              <a:rPr lang="en-US" sz="1500" dirty="0" smtClean="0"/>
              <a:t> </a:t>
            </a:r>
            <a:r>
              <a:rPr lang="en-US" sz="1500" dirty="0" err="1" smtClean="0"/>
              <a:t>dapat</a:t>
            </a:r>
            <a:r>
              <a:rPr lang="en-US" sz="1500" dirty="0" smtClean="0"/>
              <a:t> </a:t>
            </a:r>
            <a:r>
              <a:rPr lang="en-US" sz="1500" dirty="0" err="1" smtClean="0"/>
              <a:t>membangkitkan</a:t>
            </a:r>
            <a:r>
              <a:rPr lang="en-US" sz="1500" dirty="0" smtClean="0"/>
              <a:t> </a:t>
            </a:r>
            <a:r>
              <a:rPr lang="en-US" sz="1500" dirty="0" err="1" smtClean="0"/>
              <a:t>semangat</a:t>
            </a:r>
            <a:r>
              <a:rPr lang="en-US" sz="1500" dirty="0" smtClean="0"/>
              <a:t> </a:t>
            </a:r>
            <a:r>
              <a:rPr lang="en-US" sz="1500" dirty="0" err="1" smtClean="0"/>
              <a:t>para</a:t>
            </a:r>
            <a:r>
              <a:rPr lang="en-US" sz="1500" dirty="0" smtClean="0"/>
              <a:t> </a:t>
            </a:r>
            <a:r>
              <a:rPr lang="en-US" sz="1500" dirty="0" err="1" smtClean="0"/>
              <a:t>karyawan</a:t>
            </a:r>
            <a:r>
              <a:rPr lang="en-US" sz="1500" dirty="0" smtClean="0"/>
              <a:t> </a:t>
            </a:r>
            <a:r>
              <a:rPr lang="en-US" sz="1500" dirty="0" err="1" smtClean="0"/>
              <a:t>dari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itu</a:t>
            </a:r>
            <a:r>
              <a:rPr lang="en-US" sz="1500" dirty="0" smtClean="0"/>
              <a:t> </a:t>
            </a:r>
            <a:r>
              <a:rPr lang="en-US" sz="1500" dirty="0" err="1" smtClean="0"/>
              <a:t>sendiri</a:t>
            </a:r>
            <a:r>
              <a:rPr lang="en-US" sz="1500" dirty="0" smtClean="0"/>
              <a:t>.</a:t>
            </a:r>
            <a:endParaRPr lang="id-ID" sz="1500" dirty="0" smtClean="0"/>
          </a:p>
          <a:p>
            <a:pPr lvl="0"/>
            <a:r>
              <a:rPr lang="en-US" sz="1500" dirty="0" err="1" smtClean="0"/>
              <a:t>Typografi</a:t>
            </a:r>
            <a:r>
              <a:rPr lang="en-US" sz="1500" dirty="0" smtClean="0"/>
              <a:t> </a:t>
            </a:r>
            <a:r>
              <a:rPr lang="en-US" sz="1500" dirty="0" err="1" smtClean="0"/>
              <a:t>pada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memakai</a:t>
            </a:r>
            <a:r>
              <a:rPr lang="en-US" sz="1500" dirty="0" smtClean="0"/>
              <a:t> font yang </a:t>
            </a:r>
            <a:r>
              <a:rPr lang="en-US" sz="1500" dirty="0" err="1" smtClean="0"/>
              <a:t>di</a:t>
            </a:r>
            <a:r>
              <a:rPr lang="en-US" sz="1500" dirty="0" smtClean="0"/>
              <a:t> </a:t>
            </a:r>
            <a:r>
              <a:rPr lang="en-US" sz="1500" dirty="0" err="1" smtClean="0"/>
              <a:t>modif</a:t>
            </a:r>
            <a:r>
              <a:rPr lang="en-US" sz="1500" dirty="0" smtClean="0"/>
              <a:t> </a:t>
            </a:r>
            <a:r>
              <a:rPr lang="en-US" sz="1500" dirty="0" err="1" smtClean="0"/>
              <a:t>oleh</a:t>
            </a:r>
            <a:r>
              <a:rPr lang="en-US" sz="1500" dirty="0" smtClean="0"/>
              <a:t> </a:t>
            </a:r>
            <a:r>
              <a:rPr lang="en-US" sz="1500" dirty="0" err="1" smtClean="0"/>
              <a:t>si</a:t>
            </a:r>
            <a:r>
              <a:rPr lang="en-US" sz="1500" dirty="0" smtClean="0"/>
              <a:t> </a:t>
            </a:r>
            <a:r>
              <a:rPr lang="en-US" sz="1500" dirty="0" err="1" smtClean="0"/>
              <a:t>pembuat</a:t>
            </a:r>
            <a:r>
              <a:rPr lang="en-US" sz="1500" dirty="0" smtClean="0"/>
              <a:t> logo, </a:t>
            </a:r>
            <a:r>
              <a:rPr lang="en-US" sz="1500" dirty="0" err="1" smtClean="0"/>
              <a:t>typografi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dimaknai</a:t>
            </a:r>
            <a:r>
              <a:rPr lang="en-US" sz="1500" dirty="0" smtClean="0"/>
              <a:t> </a:t>
            </a:r>
            <a:r>
              <a:rPr lang="en-US" sz="1500" dirty="0" err="1" smtClean="0"/>
              <a:t>dengan</a:t>
            </a:r>
            <a:r>
              <a:rPr lang="en-US" sz="1500" dirty="0" smtClean="0"/>
              <a:t> </a:t>
            </a:r>
            <a:r>
              <a:rPr lang="en-US" sz="1500" dirty="0" err="1" smtClean="0"/>
              <a:t>sebuah</a:t>
            </a:r>
            <a:r>
              <a:rPr lang="en-US" sz="1500" dirty="0" smtClean="0"/>
              <a:t> </a:t>
            </a:r>
            <a:r>
              <a:rPr lang="en-US" sz="1500" dirty="0" err="1" smtClean="0"/>
              <a:t>kesederhanaan</a:t>
            </a:r>
            <a:r>
              <a:rPr lang="en-US" sz="1500" dirty="0" smtClean="0"/>
              <a:t> </a:t>
            </a:r>
            <a:r>
              <a:rPr lang="en-US" sz="1500" dirty="0" err="1" smtClean="0"/>
              <a:t>dan</a:t>
            </a:r>
            <a:r>
              <a:rPr lang="en-US" sz="1500" dirty="0" smtClean="0"/>
              <a:t> </a:t>
            </a:r>
            <a:r>
              <a:rPr lang="en-US" sz="1500" dirty="0" err="1" smtClean="0"/>
              <a:t>kemewahan</a:t>
            </a:r>
            <a:r>
              <a:rPr lang="en-US" sz="1500" dirty="0" smtClean="0"/>
              <a:t>. </a:t>
            </a:r>
            <a:r>
              <a:rPr lang="en-US" sz="1500" dirty="0" err="1" smtClean="0"/>
              <a:t>dikaitkan</a:t>
            </a:r>
            <a:r>
              <a:rPr lang="en-US" sz="1500" dirty="0" smtClean="0"/>
              <a:t> </a:t>
            </a:r>
            <a:r>
              <a:rPr lang="en-US" sz="1500" dirty="0" err="1" smtClean="0"/>
              <a:t>dengan</a:t>
            </a:r>
            <a:r>
              <a:rPr lang="en-US" sz="1500" dirty="0" smtClean="0"/>
              <a:t> </a:t>
            </a:r>
            <a:r>
              <a:rPr lang="en-US" sz="1500" dirty="0" err="1" smtClean="0"/>
              <a:t>konten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typografi</a:t>
            </a:r>
            <a:r>
              <a:rPr lang="en-US" sz="1500" dirty="0" smtClean="0"/>
              <a:t> </a:t>
            </a:r>
            <a:r>
              <a:rPr lang="en-US" sz="1500" dirty="0" err="1" smtClean="0"/>
              <a:t>ini</a:t>
            </a:r>
            <a:r>
              <a:rPr lang="en-US" sz="1500" dirty="0" smtClean="0"/>
              <a:t> </a:t>
            </a:r>
            <a:r>
              <a:rPr lang="en-US" sz="1500" dirty="0" err="1" smtClean="0"/>
              <a:t>adalah</a:t>
            </a:r>
            <a:r>
              <a:rPr lang="en-US" sz="1500" dirty="0" smtClean="0"/>
              <a:t> </a:t>
            </a:r>
            <a:r>
              <a:rPr lang="en-US" sz="1500" dirty="0" err="1" smtClean="0"/>
              <a:t>sebuah</a:t>
            </a:r>
            <a:r>
              <a:rPr lang="en-US" sz="1500" dirty="0" smtClean="0"/>
              <a:t> </a:t>
            </a:r>
            <a:r>
              <a:rPr lang="en-US" sz="1500" dirty="0" err="1" smtClean="0"/>
              <a:t>pembaharuan</a:t>
            </a:r>
            <a:r>
              <a:rPr lang="en-US" sz="1500" dirty="0" smtClean="0"/>
              <a:t> </a:t>
            </a:r>
            <a:r>
              <a:rPr lang="en-US" sz="1500" dirty="0" err="1" smtClean="0"/>
              <a:t>dari</a:t>
            </a:r>
            <a:r>
              <a:rPr lang="en-US" sz="1500" dirty="0" smtClean="0"/>
              <a:t> web </a:t>
            </a:r>
            <a:r>
              <a:rPr lang="en-US" sz="1500" dirty="0" err="1" smtClean="0"/>
              <a:t>tersebut</a:t>
            </a:r>
            <a:r>
              <a:rPr lang="en-US" sz="1500" dirty="0" smtClean="0"/>
              <a:t> </a:t>
            </a:r>
            <a:r>
              <a:rPr lang="en-US" sz="1500" dirty="0" err="1" smtClean="0"/>
              <a:t>mengusung</a:t>
            </a:r>
            <a:r>
              <a:rPr lang="en-US" sz="1500" dirty="0" smtClean="0"/>
              <a:t> </a:t>
            </a:r>
            <a:r>
              <a:rPr lang="en-US" sz="1500" dirty="0" err="1" smtClean="0"/>
              <a:t>kemewahan</a:t>
            </a:r>
            <a:r>
              <a:rPr lang="en-US" sz="1500" dirty="0" smtClean="0"/>
              <a:t> </a:t>
            </a:r>
            <a:r>
              <a:rPr lang="en-US" sz="1500" dirty="0" err="1" smtClean="0"/>
              <a:t>dan</a:t>
            </a:r>
            <a:r>
              <a:rPr lang="en-US" sz="1500" dirty="0" smtClean="0"/>
              <a:t> </a:t>
            </a:r>
            <a:r>
              <a:rPr lang="en-US" sz="1500" dirty="0" err="1" smtClean="0"/>
              <a:t>kesederhanaan</a:t>
            </a:r>
            <a:r>
              <a:rPr lang="en-US" sz="1500" dirty="0" smtClean="0"/>
              <a:t> agar </a:t>
            </a:r>
            <a:r>
              <a:rPr lang="en-US" sz="1500" dirty="0" err="1" smtClean="0"/>
              <a:t>masyarakat</a:t>
            </a:r>
            <a:r>
              <a:rPr lang="en-US" sz="1500" dirty="0" smtClean="0"/>
              <a:t> </a:t>
            </a:r>
            <a:r>
              <a:rPr lang="en-US" sz="1500" dirty="0" err="1" smtClean="0"/>
              <a:t>dapat</a:t>
            </a:r>
            <a:r>
              <a:rPr lang="en-US" sz="1500" dirty="0" smtClean="0"/>
              <a:t> </a:t>
            </a:r>
            <a:r>
              <a:rPr lang="en-US" sz="1500" dirty="0" err="1" smtClean="0"/>
              <a:t>mudah</a:t>
            </a:r>
            <a:r>
              <a:rPr lang="en-US" sz="1500" dirty="0" smtClean="0"/>
              <a:t> </a:t>
            </a:r>
            <a:r>
              <a:rPr lang="en-US" sz="1500" dirty="0" err="1" smtClean="0"/>
              <a:t>mengingat</a:t>
            </a:r>
            <a:r>
              <a:rPr lang="en-US" sz="1500" dirty="0" smtClean="0"/>
              <a:t> </a:t>
            </a:r>
            <a:r>
              <a:rPr lang="en-US" sz="1500" dirty="0" err="1" smtClean="0"/>
              <a:t>dan</a:t>
            </a:r>
            <a:r>
              <a:rPr lang="en-US" sz="1500" dirty="0" smtClean="0"/>
              <a:t> </a:t>
            </a:r>
            <a:r>
              <a:rPr lang="en-US" sz="1500" dirty="0" err="1" smtClean="0"/>
              <a:t>membaca</a:t>
            </a:r>
            <a:r>
              <a:rPr lang="en-US" sz="1500" dirty="0" smtClean="0"/>
              <a:t> </a:t>
            </a:r>
            <a:r>
              <a:rPr lang="en-US" sz="1500" dirty="0" err="1" smtClean="0"/>
              <a:t>tulisan</a:t>
            </a:r>
            <a:r>
              <a:rPr lang="en-US" sz="1500" dirty="0" smtClean="0"/>
              <a:t> viva.co.id</a:t>
            </a:r>
            <a:endParaRPr lang="id-ID" sz="1500" dirty="0" smtClean="0"/>
          </a:p>
          <a:p>
            <a:pPr lvl="0"/>
            <a:r>
              <a:rPr lang="en-US" sz="1500" dirty="0" err="1" smtClean="0"/>
              <a:t>Pembaharuan</a:t>
            </a:r>
            <a:r>
              <a:rPr lang="en-US" sz="1500" dirty="0" smtClean="0"/>
              <a:t> </a:t>
            </a:r>
            <a:r>
              <a:rPr lang="en-US" sz="1500" dirty="0" err="1" smtClean="0"/>
              <a:t>desain</a:t>
            </a:r>
            <a:r>
              <a:rPr lang="en-US" sz="1500" dirty="0" smtClean="0"/>
              <a:t> </a:t>
            </a:r>
            <a:r>
              <a:rPr lang="en-US" sz="1500" dirty="0" err="1" smtClean="0"/>
              <a:t>pada</a:t>
            </a:r>
            <a:r>
              <a:rPr lang="en-US" sz="1500" dirty="0" smtClean="0"/>
              <a:t> logo viva.co.id yang </a:t>
            </a:r>
            <a:r>
              <a:rPr lang="en-US" sz="1500" dirty="0" err="1" smtClean="0"/>
              <a:t>dilakukan</a:t>
            </a:r>
            <a:r>
              <a:rPr lang="en-US" sz="1500" dirty="0" smtClean="0"/>
              <a:t> </a:t>
            </a:r>
            <a:r>
              <a:rPr lang="en-US" sz="1500" dirty="0" err="1" smtClean="0"/>
              <a:t>adalah</a:t>
            </a:r>
            <a:r>
              <a:rPr lang="en-US" sz="1500" dirty="0" smtClean="0"/>
              <a:t> </a:t>
            </a:r>
            <a:r>
              <a:rPr lang="en-US" sz="1500" dirty="0" err="1" smtClean="0"/>
              <a:t>dengan</a:t>
            </a:r>
            <a:r>
              <a:rPr lang="en-US" sz="1500" dirty="0" smtClean="0"/>
              <a:t> </a:t>
            </a:r>
            <a:r>
              <a:rPr lang="en-US" sz="1500" dirty="0" err="1" smtClean="0"/>
              <a:t>menghilangkan</a:t>
            </a:r>
            <a:r>
              <a:rPr lang="en-US" sz="1500" dirty="0" smtClean="0"/>
              <a:t> </a:t>
            </a:r>
            <a:r>
              <a:rPr lang="en-US" sz="1500" dirty="0" err="1" smtClean="0"/>
              <a:t>kata</a:t>
            </a:r>
            <a:r>
              <a:rPr lang="en-US" sz="1500" dirty="0" smtClean="0"/>
              <a:t> </a:t>
            </a:r>
            <a:r>
              <a:rPr lang="en-US" sz="1500" dirty="0" err="1" smtClean="0"/>
              <a:t>vivanews</a:t>
            </a:r>
            <a:r>
              <a:rPr lang="en-US" sz="1500" dirty="0" smtClean="0"/>
              <a:t> </a:t>
            </a:r>
            <a:r>
              <a:rPr lang="en-US" sz="1500" dirty="0" err="1" smtClean="0"/>
              <a:t>menjadi</a:t>
            </a:r>
            <a:r>
              <a:rPr lang="en-US" sz="1500" dirty="0" smtClean="0"/>
              <a:t> viva.co.id yang </a:t>
            </a:r>
            <a:r>
              <a:rPr lang="en-US" sz="1500" dirty="0" err="1" smtClean="0"/>
              <a:t>dimana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adalah</a:t>
            </a:r>
            <a:r>
              <a:rPr lang="en-US" sz="1500" dirty="0" smtClean="0"/>
              <a:t> </a:t>
            </a:r>
            <a:r>
              <a:rPr lang="en-US" sz="1500" dirty="0" err="1" smtClean="0"/>
              <a:t>sebuah</a:t>
            </a:r>
            <a:r>
              <a:rPr lang="en-US" sz="1500" dirty="0" smtClean="0"/>
              <a:t> domain yang </a:t>
            </a:r>
            <a:r>
              <a:rPr lang="en-US" sz="1500" dirty="0" err="1" smtClean="0"/>
              <a:t>dapat</a:t>
            </a:r>
            <a:r>
              <a:rPr lang="en-US" sz="1500" dirty="0" smtClean="0"/>
              <a:t> </a:t>
            </a:r>
            <a:r>
              <a:rPr lang="en-US" sz="1500" dirty="0" err="1" smtClean="0"/>
              <a:t>dituju</a:t>
            </a:r>
            <a:r>
              <a:rPr lang="en-US" sz="1500" dirty="0" smtClean="0"/>
              <a:t> </a:t>
            </a:r>
            <a:r>
              <a:rPr lang="en-US" sz="1500" dirty="0" err="1" smtClean="0"/>
              <a:t>oleh</a:t>
            </a:r>
            <a:r>
              <a:rPr lang="en-US" sz="1500" dirty="0" smtClean="0"/>
              <a:t> </a:t>
            </a:r>
            <a:r>
              <a:rPr lang="en-US" sz="1500" dirty="0" err="1" smtClean="0"/>
              <a:t>para</a:t>
            </a:r>
            <a:r>
              <a:rPr lang="en-US" sz="1500" dirty="0" smtClean="0"/>
              <a:t> </a:t>
            </a:r>
            <a:r>
              <a:rPr lang="en-US" sz="1500" dirty="0" err="1" smtClean="0"/>
              <a:t>pengguna</a:t>
            </a:r>
            <a:r>
              <a:rPr lang="en-US" sz="1500" dirty="0" smtClean="0"/>
              <a:t> internet, </a:t>
            </a:r>
            <a:r>
              <a:rPr lang="en-US" sz="1500" dirty="0" err="1" smtClean="0"/>
              <a:t>pembaharuan</a:t>
            </a:r>
            <a:r>
              <a:rPr lang="en-US" sz="1500" dirty="0" smtClean="0"/>
              <a:t> </a:t>
            </a:r>
            <a:r>
              <a:rPr lang="en-US" sz="1500" dirty="0" err="1" smtClean="0"/>
              <a:t>itupun</a:t>
            </a:r>
            <a:r>
              <a:rPr lang="en-US" sz="1500" dirty="0" smtClean="0"/>
              <a:t> </a:t>
            </a:r>
            <a:r>
              <a:rPr lang="en-US" sz="1500" dirty="0" err="1" smtClean="0"/>
              <a:t>didasari</a:t>
            </a:r>
            <a:r>
              <a:rPr lang="en-US" sz="1500" dirty="0" smtClean="0"/>
              <a:t> </a:t>
            </a:r>
            <a:r>
              <a:rPr lang="en-US" sz="1500" dirty="0" err="1" smtClean="0"/>
              <a:t>oleh</a:t>
            </a:r>
            <a:r>
              <a:rPr lang="en-US" sz="1500" dirty="0" smtClean="0"/>
              <a:t> </a:t>
            </a:r>
            <a:r>
              <a:rPr lang="en-US" sz="1500" dirty="0" err="1" smtClean="0"/>
              <a:t>penambahan</a:t>
            </a:r>
            <a:r>
              <a:rPr lang="en-US" sz="1500" dirty="0" smtClean="0"/>
              <a:t> </a:t>
            </a:r>
            <a:r>
              <a:rPr lang="id-ID" sz="1500" dirty="0" smtClean="0"/>
              <a:t>     </a:t>
            </a:r>
            <a:r>
              <a:rPr lang="en-US" sz="1500" dirty="0" smtClean="0"/>
              <a:t>portal-portal yang </a:t>
            </a:r>
            <a:r>
              <a:rPr lang="en-US" sz="1500" dirty="0" err="1" smtClean="0"/>
              <a:t>ada</a:t>
            </a:r>
            <a:r>
              <a:rPr lang="en-US" sz="1500" dirty="0" smtClean="0"/>
              <a:t> </a:t>
            </a:r>
            <a:r>
              <a:rPr lang="en-US" sz="1500" dirty="0" err="1" smtClean="0"/>
              <a:t>didalam</a:t>
            </a:r>
            <a:r>
              <a:rPr lang="en-US" sz="1500" dirty="0" smtClean="0"/>
              <a:t> viva.co.id </a:t>
            </a:r>
            <a:r>
              <a:rPr lang="en-US" sz="1500" dirty="0" err="1" smtClean="0"/>
              <a:t>seperti</a:t>
            </a:r>
            <a:r>
              <a:rPr lang="en-US" sz="1500" dirty="0" smtClean="0"/>
              <a:t> viva life, viva bola, viva socio, </a:t>
            </a:r>
            <a:r>
              <a:rPr lang="en-US" sz="1500" dirty="0" err="1" smtClean="0"/>
              <a:t>dan</a:t>
            </a:r>
            <a:r>
              <a:rPr lang="en-US" sz="1500" dirty="0" smtClean="0"/>
              <a:t> viva news. </a:t>
            </a:r>
            <a:r>
              <a:rPr lang="en-US" sz="1500" dirty="0" err="1" smtClean="0"/>
              <a:t>Penambahan</a:t>
            </a:r>
            <a:r>
              <a:rPr lang="en-US" sz="1500" dirty="0" smtClean="0"/>
              <a:t> </a:t>
            </a:r>
            <a:r>
              <a:rPr lang="en-US" sz="1500" dirty="0" err="1" smtClean="0"/>
              <a:t>itulah</a:t>
            </a:r>
            <a:r>
              <a:rPr lang="en-US" sz="1500" dirty="0" smtClean="0"/>
              <a:t> yang </a:t>
            </a:r>
            <a:r>
              <a:rPr lang="en-US" sz="1500" dirty="0" err="1" smtClean="0"/>
              <a:t>mendasari</a:t>
            </a:r>
            <a:r>
              <a:rPr lang="en-US" sz="1500" dirty="0" smtClean="0"/>
              <a:t> </a:t>
            </a:r>
            <a:r>
              <a:rPr lang="en-US" sz="1500" dirty="0" err="1" smtClean="0"/>
              <a:t>perubahan</a:t>
            </a:r>
            <a:r>
              <a:rPr lang="en-US" sz="1500" dirty="0" smtClean="0"/>
              <a:t> logo brand </a:t>
            </a:r>
            <a:r>
              <a:rPr lang="en-US" sz="1500" dirty="0" err="1" smtClean="0"/>
              <a:t>vivanews</a:t>
            </a:r>
            <a:r>
              <a:rPr lang="en-US" sz="1500" dirty="0" smtClean="0"/>
              <a:t> </a:t>
            </a:r>
            <a:r>
              <a:rPr lang="en-US" sz="1500" dirty="0" err="1" smtClean="0"/>
              <a:t>menjadi</a:t>
            </a:r>
            <a:r>
              <a:rPr lang="en-US" sz="1500" dirty="0" smtClean="0"/>
              <a:t> viva.co.id </a:t>
            </a:r>
            <a:endParaRPr lang="id-ID" sz="1500" dirty="0" smtClean="0"/>
          </a:p>
          <a:p>
            <a:endParaRPr lang="id-ID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 descr="C:\Users\DELL\Downloads\viva\Beran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44000" cy="58205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 descr="C:\Users\DELL\Downloads\viva\New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9464"/>
            <a:ext cx="9144000" cy="56313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 descr="C:\Users\DELL\Downloads\viva\VIVAbo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144000" cy="54032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ELL\Downloads\viva\VIVAlo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37711"/>
            <a:ext cx="9143999" cy="45515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146" name="Picture 2" descr="C:\Users\DELL\Downloads\viva\VIVAli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63224"/>
            <a:ext cx="9144000" cy="51158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:\skripsi\Gemma\desain pp 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C:\Users\DELL\Downloads\viva\logoportalviv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0"/>
            <a:ext cx="2286000" cy="866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314</TotalTime>
  <Words>897</Words>
  <Application>Microsoft Office PowerPoint</Application>
  <PresentationFormat>On-screen Show (4:3)</PresentationFormat>
  <Paragraphs>230</Paragraphs>
  <Slides>21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Verve</vt:lpstr>
      <vt:lpstr>Slide 1</vt:lpstr>
      <vt:lpstr>ANALISA SEMIOTIKA LOGO viva.co.id </vt:lpstr>
      <vt:lpstr>A. Latar Belakang Permasalahan</vt:lpstr>
      <vt:lpstr>B. Pembatasan Masalah</vt:lpstr>
      <vt:lpstr>C. Rumusan Permasalahan</vt:lpstr>
      <vt:lpstr>D. Tujuan Penelitian</vt:lpstr>
      <vt:lpstr>Kajian Pustaka dan Kerangka Pemikiran</vt:lpstr>
      <vt:lpstr>Slide 8</vt:lpstr>
      <vt:lpstr>Metodologi Penelitian</vt:lpstr>
      <vt:lpstr>Hasil Penelitian Identifikasi Tanda</vt:lpstr>
      <vt:lpstr>Makna Tanda-tanda Tipe Ikon</vt:lpstr>
      <vt:lpstr>Makna Tanda-tanda Tipe Indeks</vt:lpstr>
      <vt:lpstr>Makna Tanda-tanda Tipe Simbol</vt:lpstr>
      <vt:lpstr>Kesimpulan</vt:lpstr>
      <vt:lpstr>Kesimpulan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ANALISA SEMIOTIKA LOGO viva.co.id</dc:title>
  <dc:creator>DELL</dc:creator>
  <cp:lastModifiedBy>DELL</cp:lastModifiedBy>
  <cp:revision>30</cp:revision>
  <dcterms:created xsi:type="dcterms:W3CDTF">2014-02-18T06:03:19Z</dcterms:created>
  <dcterms:modified xsi:type="dcterms:W3CDTF">2014-02-19T17:22:22Z</dcterms:modified>
</cp:coreProperties>
</file>